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22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65" autoAdjust="0"/>
  </p:normalViewPr>
  <p:slideViewPr>
    <p:cSldViewPr snapToGrid="0">
      <p:cViewPr>
        <p:scale>
          <a:sx n="50" d="100"/>
          <a:sy n="50" d="100"/>
        </p:scale>
        <p:origin x="2796" y="1170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29.10.2024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3.jpg"/><Relationship Id="rId6" Type="http://schemas.openxmlformats.org/officeDocument/2006/relationships/image" Target="../media/image4.jpg"/><Relationship Id="rId7" Type="http://schemas.openxmlformats.org/officeDocument/2006/relationships/image" Target="../media/image5.jpg"/><Relationship Id="rId8" Type="http://schemas.openxmlformats.org/officeDocument/2006/relationships/image" Target="../media/image6.jpg"/><Relationship Id="rId9" Type="http://schemas.openxmlformats.org/officeDocument/2006/relationships/image" Target="../media/image7.jpg"/><Relationship Id="rId10" Type="http://schemas.openxmlformats.org/officeDocument/2006/relationships/image" Target="../media/image8.jpg"/><Relationship Id="rId11" Type="http://schemas.openxmlformats.org/officeDocument/2006/relationships/image" Target="../media/image9.jpg"/><Relationship Id="rId12" Type="http://schemas.openxmlformats.org/officeDocument/2006/relationships/image" Target="../media/image10.jp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svg"/><Relationship Id="rId25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Красочность, Сирень, шаблон, прямоугольный&#10;&#10;Автоматически созданное описание">
            <a:extLst>
              <a:ext uri="{FF2B5EF4-FFF2-40B4-BE49-F238E27FC236}">
                <a16:creationId xmlns:a16="http://schemas.microsoft.com/office/drawing/2014/main" id="{C60E2147-50D0-5FC8-9FB7-13885704AEA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47"/>
          <a:stretch/>
        </p:blipFill>
        <p:spPr>
          <a:xfrm>
            <a:off x="0" y="-1"/>
            <a:ext cx="12191999" cy="685800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9FAB45-5DAB-D095-3CB4-C0AB141E02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47782" y="6032503"/>
            <a:ext cx="956176" cy="943119"/>
          </a:xfrm>
          <a:prstGeom prst="rect">
            <a:avLst/>
          </a:prstGeom>
        </p:spPr>
      </p:pic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4D4A2F3D-CB46-B1B0-5FE1-E7AA6510E215}"/>
              </a:ext>
            </a:extLst>
          </p:cNvPr>
          <p:cNvSpPr/>
          <p:nvPr/>
        </p:nvSpPr>
        <p:spPr>
          <a:xfrm>
            <a:off x="6992110" y="629835"/>
            <a:ext cx="4478743" cy="3138509"/>
          </a:xfrm>
          <a:prstGeom prst="roundRect">
            <a:avLst/>
          </a:prstGeom>
          <a:solidFill>
            <a:schemeClr val="lt1">
              <a:alpha val="91000"/>
            </a:schemeClr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sz="1600"/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67F4C5B8-3853-2E64-AA09-2A9E8FD83768}"/>
              </a:ext>
            </a:extLst>
          </p:cNvPr>
          <p:cNvSpPr/>
          <p:nvPr/>
        </p:nvSpPr>
        <p:spPr>
          <a:xfrm>
            <a:off x="701935" y="615773"/>
            <a:ext cx="4796780" cy="4796780"/>
          </a:xfrm>
          <a:prstGeom prst="ellipse">
            <a:avLst/>
          </a:prstGeom>
          <a:solidFill>
            <a:schemeClr val="lt1">
              <a:alpha val="91000"/>
            </a:schemeClr>
          </a:solidFill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7819B62-6827-F692-6050-22FAA2FE572E}"/>
              </a:ext>
            </a:extLst>
          </p:cNvPr>
          <p:cNvSpPr txBox="1"/>
          <p:nvPr/>
        </p:nvSpPr>
        <p:spPr>
          <a:xfrm>
            <a:off x="7002035" y="712486"/>
            <a:ext cx="4478742" cy="2677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800" b="1" dirty="0" err="1">
                <a:latin typeface="Comic Sans MS" panose="030F0702030302020204" pitchFamily="66" charset="0"/>
              </a:rPr>
              <a:t>Посмішка</a:t>
            </a:r>
            <a:endParaRPr lang="ru-RU" sz="2800" b="1" dirty="0">
              <a:latin typeface="Comic Sans MS" panose="030F0702030302020204" pitchFamily="66" charset="0"/>
            </a:endParaRPr>
          </a:p>
          <a:p>
            <a:pPr algn="ctr"/>
            <a:endParaRPr lang="ru-RU" sz="2800" dirty="0">
              <a:latin typeface="Comic Sans MS" panose="030F0702030302020204" pitchFamily="66" charset="0"/>
            </a:endParaRPr>
          </a:p>
          <a:p>
            <a:pPr algn="ctr"/>
            <a:r>
              <a:rPr lang="ru-RU" sz="2800" dirty="0" err="1">
                <a:latin typeface="Comic Sans MS" panose="030F0702030302020204" pitchFamily="66" charset="0"/>
              </a:rPr>
              <a:t>Утримувати</a:t>
            </a:r>
            <a:r>
              <a:rPr lang="ru-RU" sz="2800" dirty="0">
                <a:latin typeface="Comic Sans MS" panose="030F0702030302020204" pitchFamily="66" charset="0"/>
              </a:rPr>
              <a:t> сильно </a:t>
            </a:r>
            <a:r>
              <a:rPr lang="ru-RU" sz="2800" dirty="0" err="1">
                <a:latin typeface="Comic Sans MS" panose="030F0702030302020204" pitchFamily="66" charset="0"/>
              </a:rPr>
              <a:t>розтягнуті</a:t>
            </a:r>
            <a:r>
              <a:rPr lang="ru-RU" sz="2800" dirty="0">
                <a:latin typeface="Comic Sans MS" panose="030F0702030302020204" pitchFamily="66" charset="0"/>
              </a:rPr>
              <a:t> губи в </a:t>
            </a:r>
            <a:r>
              <a:rPr lang="ru-RU" sz="2800" dirty="0" err="1">
                <a:latin typeface="Comic Sans MS" panose="030F0702030302020204" pitchFamily="66" charset="0"/>
              </a:rPr>
              <a:t>посмішці</a:t>
            </a:r>
            <a:r>
              <a:rPr lang="ru-RU" sz="2800" dirty="0">
                <a:latin typeface="Comic Sans MS" panose="030F0702030302020204" pitchFamily="66" charset="0"/>
              </a:rPr>
              <a:t>. </a:t>
            </a:r>
            <a:r>
              <a:rPr lang="ru-RU" sz="2800" dirty="0" err="1">
                <a:latin typeface="Comic Sans MS" panose="030F0702030302020204" pitchFamily="66" charset="0"/>
              </a:rPr>
              <a:t>Зуби</a:t>
            </a:r>
            <a:r>
              <a:rPr lang="ru-RU" sz="2800" dirty="0">
                <a:latin typeface="Comic Sans MS" panose="030F0702030302020204" pitchFamily="66" charset="0"/>
              </a:rPr>
              <a:t> не видно.</a:t>
            </a:r>
            <a:endParaRPr lang="ru-UA" sz="2800" dirty="0">
              <a:latin typeface="Comic Sans MS" panose="030F0702030302020204" pitchFamily="66" charset="0"/>
            </a:endParaRPr>
          </a:p>
        </p:txBody>
      </p:sp>
      <p:grpSp>
        <p:nvGrpSpPr>
          <p:cNvPr id="77" name="Группа 76">
            <a:extLst>
              <a:ext uri="{FF2B5EF4-FFF2-40B4-BE49-F238E27FC236}">
                <a16:creationId xmlns:a16="http://schemas.microsoft.com/office/drawing/2014/main" id="{200EDA99-BC11-0795-C193-B13294720CEB}"/>
              </a:ext>
            </a:extLst>
          </p:cNvPr>
          <p:cNvGrpSpPr/>
          <p:nvPr/>
        </p:nvGrpSpPr>
        <p:grpSpPr>
          <a:xfrm>
            <a:off x="5100751" y="5871100"/>
            <a:ext cx="749030" cy="749030"/>
            <a:chOff x="4424253" y="5347761"/>
            <a:chExt cx="749030" cy="749030"/>
          </a:xfrm>
        </p:grpSpPr>
        <p:sp>
          <p:nvSpPr>
            <p:cNvPr id="75" name="Овал 74">
              <a:extLst>
                <a:ext uri="{FF2B5EF4-FFF2-40B4-BE49-F238E27FC236}">
                  <a16:creationId xmlns:a16="http://schemas.microsoft.com/office/drawing/2014/main" id="{F8015D27-85B8-7A4D-CE36-2C90E7317E21}"/>
                </a:ext>
              </a:extLst>
            </p:cNvPr>
            <p:cNvSpPr/>
            <p:nvPr/>
          </p:nvSpPr>
          <p:spPr>
            <a:xfrm>
              <a:off x="4424253" y="5347761"/>
              <a:ext cx="749030" cy="74903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76" name="Равнобедренный треугольник 75">
              <a:extLst>
                <a:ext uri="{FF2B5EF4-FFF2-40B4-BE49-F238E27FC236}">
                  <a16:creationId xmlns:a16="http://schemas.microsoft.com/office/drawing/2014/main" id="{CC1C0586-347C-512E-0E76-34AD437B5196}"/>
                </a:ext>
              </a:extLst>
            </p:cNvPr>
            <p:cNvSpPr/>
            <p:nvPr/>
          </p:nvSpPr>
          <p:spPr>
            <a:xfrm rot="5400000">
              <a:off x="4640866" y="5553790"/>
              <a:ext cx="390888" cy="336973"/>
            </a:xfrm>
            <a:prstGeom prst="triangle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pic>
        <p:nvPicPr>
          <p:cNvPr id="7" name="Рисунок 6" descr="Изображение выглядит как кожа, губа, человек, крупный план&#10;&#10;Автоматически созданное описание">
            <a:extLst>
              <a:ext uri="{FF2B5EF4-FFF2-40B4-BE49-F238E27FC236}">
                <a16:creationId xmlns:a16="http://schemas.microsoft.com/office/drawing/2014/main" id="{A8173B68-E86E-EB80-6CBC-4BF8D00C971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89" t="2809" r="3366" b="3370"/>
          <a:stretch/>
        </p:blipFill>
        <p:spPr>
          <a:xfrm>
            <a:off x="791698" y="806150"/>
            <a:ext cx="4597414" cy="4410979"/>
          </a:xfrm>
          <a:prstGeom prst="ellipse">
            <a:avLst/>
          </a:prstGeom>
          <a:effectLst>
            <a:softEdge rad="63500"/>
          </a:effectLst>
        </p:spPr>
      </p:pic>
      <p:pic>
        <p:nvPicPr>
          <p:cNvPr id="13" name="Рисунок 12" descr="Изображение выглядит как кожа, губа, человек, крупный план&#10;&#10;Автоматически созданное описание">
            <a:extLst>
              <a:ext uri="{FF2B5EF4-FFF2-40B4-BE49-F238E27FC236}">
                <a16:creationId xmlns:a16="http://schemas.microsoft.com/office/drawing/2014/main" id="{F15599D2-F67B-1E99-B2B7-D555F89BB33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8" t="3954" r="6955" b="4051"/>
          <a:stretch/>
        </p:blipFill>
        <p:spPr>
          <a:xfrm>
            <a:off x="791697" y="801278"/>
            <a:ext cx="4597415" cy="4396902"/>
          </a:xfrm>
          <a:prstGeom prst="ellipse">
            <a:avLst/>
          </a:prstGeom>
          <a:effectLst>
            <a:softEdge rad="63500"/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4383EA5-5D5A-7875-41A0-4648760CEBA5}"/>
              </a:ext>
            </a:extLst>
          </p:cNvPr>
          <p:cNvSpPr txBox="1"/>
          <p:nvPr/>
        </p:nvSpPr>
        <p:spPr>
          <a:xfrm>
            <a:off x="7011323" y="689018"/>
            <a:ext cx="4478742" cy="2677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800" b="1" dirty="0">
                <a:latin typeface="Comic Sans MS" panose="030F0702030302020204" pitchFamily="66" charset="0"/>
              </a:rPr>
              <a:t>Трубочка</a:t>
            </a:r>
          </a:p>
          <a:p>
            <a:pPr algn="ctr"/>
            <a:endParaRPr lang="ru-RU" sz="2800" dirty="0">
              <a:latin typeface="Comic Sans MS" panose="030F0702030302020204" pitchFamily="66" charset="0"/>
            </a:endParaRPr>
          </a:p>
          <a:p>
            <a:pPr algn="ctr"/>
            <a:r>
              <a:rPr lang="ru-RU" sz="2800" dirty="0" err="1">
                <a:latin typeface="Comic Sans MS" panose="030F0702030302020204" pitchFamily="66" charset="0"/>
              </a:rPr>
              <a:t>Витягнути</a:t>
            </a:r>
            <a:r>
              <a:rPr lang="ru-RU" sz="2800" dirty="0">
                <a:latin typeface="Comic Sans MS" panose="030F0702030302020204" pitchFamily="66" charset="0"/>
              </a:rPr>
              <a:t> </a:t>
            </a:r>
            <a:r>
              <a:rPr lang="ru-RU" sz="2800" dirty="0" err="1">
                <a:latin typeface="Comic Sans MS" panose="030F0702030302020204" pitchFamily="66" charset="0"/>
              </a:rPr>
              <a:t>зімкнуті</a:t>
            </a:r>
            <a:r>
              <a:rPr lang="ru-RU" sz="2800" dirty="0">
                <a:latin typeface="Comic Sans MS" panose="030F0702030302020204" pitchFamily="66" charset="0"/>
              </a:rPr>
              <a:t> губи вперед. </a:t>
            </a:r>
            <a:r>
              <a:rPr lang="ru-RU" sz="2800" dirty="0" err="1">
                <a:latin typeface="Comic Sans MS" panose="030F0702030302020204" pitchFamily="66" charset="0"/>
              </a:rPr>
              <a:t>Утримувати</a:t>
            </a:r>
            <a:r>
              <a:rPr lang="ru-RU" sz="2800" dirty="0">
                <a:latin typeface="Comic Sans MS" panose="030F0702030302020204" pitchFamily="66" charset="0"/>
              </a:rPr>
              <a:t> в такому </a:t>
            </a:r>
            <a:r>
              <a:rPr lang="ru-RU" sz="2800" dirty="0" err="1">
                <a:latin typeface="Comic Sans MS" panose="030F0702030302020204" pitchFamily="66" charset="0"/>
              </a:rPr>
              <a:t>положенні</a:t>
            </a:r>
            <a:r>
              <a:rPr lang="ru-RU" sz="2800" dirty="0">
                <a:latin typeface="Comic Sans MS" panose="030F0702030302020204" pitchFamily="66" charset="0"/>
              </a:rPr>
              <a:t> </a:t>
            </a:r>
            <a:r>
              <a:rPr lang="ru-RU" sz="2800" dirty="0" err="1">
                <a:latin typeface="Comic Sans MS" panose="030F0702030302020204" pitchFamily="66" charset="0"/>
              </a:rPr>
              <a:t>під</a:t>
            </a:r>
            <a:r>
              <a:rPr lang="ru-RU" sz="2800" dirty="0">
                <a:latin typeface="Comic Sans MS" panose="030F0702030302020204" pitchFamily="66" charset="0"/>
              </a:rPr>
              <a:t> </a:t>
            </a:r>
            <a:r>
              <a:rPr lang="ru-RU" sz="2800" dirty="0" err="1">
                <a:latin typeface="Comic Sans MS" panose="030F0702030302020204" pitchFamily="66" charset="0"/>
              </a:rPr>
              <a:t>рахунок</a:t>
            </a:r>
            <a:r>
              <a:rPr lang="ru-RU" sz="2800" dirty="0">
                <a:latin typeface="Comic Sans MS" panose="030F0702030302020204" pitchFamily="66" charset="0"/>
              </a:rPr>
              <a:t> </a:t>
            </a:r>
            <a:r>
              <a:rPr lang="ru-RU" sz="2800" dirty="0" err="1">
                <a:latin typeface="Comic Sans MS" panose="030F0702030302020204" pitchFamily="66" charset="0"/>
              </a:rPr>
              <a:t>від</a:t>
            </a:r>
            <a:r>
              <a:rPr lang="ru-RU" sz="2800" dirty="0">
                <a:latin typeface="Comic Sans MS" panose="030F0702030302020204" pitchFamily="66" charset="0"/>
              </a:rPr>
              <a:t> 1 до 5-10.</a:t>
            </a:r>
            <a:endParaRPr lang="ru-UA" sz="2800" dirty="0">
              <a:latin typeface="Comic Sans MS" panose="030F0702030302020204" pitchFamily="66" charset="0"/>
            </a:endParaRPr>
          </a:p>
        </p:txBody>
      </p:sp>
      <p:pic>
        <p:nvPicPr>
          <p:cNvPr id="17" name="Рисунок 16" descr="Изображение выглядит как Зуб, человек, челюсть, губа&#10;&#10;Автоматически созданное описание">
            <a:extLst>
              <a:ext uri="{FF2B5EF4-FFF2-40B4-BE49-F238E27FC236}">
                <a16:creationId xmlns:a16="http://schemas.microsoft.com/office/drawing/2014/main" id="{0311F422-F1C6-D5B4-B066-BF9702B2259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0" t="3138" r="7658" b="3662"/>
          <a:stretch/>
        </p:blipFill>
        <p:spPr>
          <a:xfrm>
            <a:off x="791697" y="838274"/>
            <a:ext cx="4597416" cy="4354471"/>
          </a:xfrm>
          <a:prstGeom prst="ellipse">
            <a:avLst/>
          </a:prstGeom>
          <a:effectLst>
            <a:softEdge rad="63500"/>
          </a:effec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D703513-FA41-D402-B6E6-60A674DC721F}"/>
              </a:ext>
            </a:extLst>
          </p:cNvPr>
          <p:cNvSpPr txBox="1"/>
          <p:nvPr/>
        </p:nvSpPr>
        <p:spPr>
          <a:xfrm>
            <a:off x="6983691" y="694478"/>
            <a:ext cx="4478742" cy="224676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800" b="1" dirty="0" err="1">
                <a:latin typeface="Comic Sans MS" panose="030F0702030302020204" pitchFamily="66" charset="0"/>
              </a:rPr>
              <a:t>Вікно</a:t>
            </a:r>
            <a:endParaRPr lang="ru-RU" sz="2800" b="1" dirty="0">
              <a:latin typeface="Comic Sans MS" panose="030F0702030302020204" pitchFamily="66" charset="0"/>
            </a:endParaRPr>
          </a:p>
          <a:p>
            <a:pPr algn="ctr"/>
            <a:endParaRPr lang="ru-RU" sz="2800" dirty="0">
              <a:latin typeface="Comic Sans MS" panose="030F0702030302020204" pitchFamily="66" charset="0"/>
            </a:endParaRPr>
          </a:p>
          <a:p>
            <a:pPr algn="ctr"/>
            <a:r>
              <a:rPr lang="ru-RU" sz="2800" dirty="0">
                <a:latin typeface="Comic Sans MS" panose="030F0702030302020204" pitchFamily="66" charset="0"/>
              </a:rPr>
              <a:t>Широко </a:t>
            </a:r>
            <a:r>
              <a:rPr lang="ru-RU" sz="2800" dirty="0" err="1">
                <a:latin typeface="Comic Sans MS" panose="030F0702030302020204" pitchFamily="66" charset="0"/>
              </a:rPr>
              <a:t>розкрити</a:t>
            </a:r>
            <a:r>
              <a:rPr lang="ru-RU" sz="2800" dirty="0">
                <a:latin typeface="Comic Sans MS" panose="030F0702030302020204" pitchFamily="66" charset="0"/>
              </a:rPr>
              <a:t> рот. </a:t>
            </a:r>
            <a:r>
              <a:rPr lang="ru-RU" sz="2800" dirty="0" err="1">
                <a:latin typeface="Comic Sans MS" panose="030F0702030302020204" pitchFamily="66" charset="0"/>
              </a:rPr>
              <a:t>Язик</a:t>
            </a:r>
            <a:r>
              <a:rPr lang="ru-RU" sz="2800" dirty="0">
                <a:latin typeface="Comic Sans MS" panose="030F0702030302020204" pitchFamily="66" charset="0"/>
              </a:rPr>
              <a:t> </a:t>
            </a:r>
            <a:r>
              <a:rPr lang="ru-RU" sz="2800" dirty="0" err="1">
                <a:latin typeface="Comic Sans MS" panose="030F0702030302020204" pitchFamily="66" charset="0"/>
              </a:rPr>
              <a:t>лежить</a:t>
            </a:r>
            <a:r>
              <a:rPr lang="ru-RU" sz="2800" dirty="0">
                <a:latin typeface="Comic Sans MS" panose="030F0702030302020204" pitchFamily="66" charset="0"/>
              </a:rPr>
              <a:t> у </a:t>
            </a:r>
            <a:r>
              <a:rPr lang="ru-RU" sz="2800" dirty="0" err="1">
                <a:latin typeface="Comic Sans MS" panose="030F0702030302020204" pitchFamily="66" charset="0"/>
              </a:rPr>
              <a:t>роті</a:t>
            </a:r>
            <a:r>
              <a:rPr lang="ru-RU" sz="2800" dirty="0">
                <a:latin typeface="Comic Sans MS" panose="030F0702030302020204" pitchFamily="66" charset="0"/>
              </a:rPr>
              <a:t> </a:t>
            </a:r>
            <a:r>
              <a:rPr lang="ru-RU" sz="2800" dirty="0" err="1">
                <a:latin typeface="Comic Sans MS" panose="030F0702030302020204" pitchFamily="66" charset="0"/>
              </a:rPr>
              <a:t>спокійно</a:t>
            </a:r>
            <a:r>
              <a:rPr lang="ru-RU" sz="2800" dirty="0">
                <a:latin typeface="Comic Sans MS" panose="030F0702030302020204" pitchFamily="66" charset="0"/>
              </a:rPr>
              <a:t> та </a:t>
            </a:r>
            <a:r>
              <a:rPr lang="ru-RU" sz="2800" dirty="0" err="1">
                <a:latin typeface="Comic Sans MS" panose="030F0702030302020204" pitchFamily="66" charset="0"/>
              </a:rPr>
              <a:t>нерухомо</a:t>
            </a:r>
            <a:r>
              <a:rPr lang="ru-RU" sz="2800" dirty="0">
                <a:latin typeface="Comic Sans MS" panose="030F0702030302020204" pitchFamily="66" charset="0"/>
              </a:rPr>
              <a:t>.</a:t>
            </a:r>
            <a:endParaRPr lang="ru-UA" sz="2800" dirty="0">
              <a:latin typeface="Comic Sans MS" panose="030F0702030302020204" pitchFamily="66" charset="0"/>
            </a:endParaRPr>
          </a:p>
        </p:txBody>
      </p:sp>
      <p:pic>
        <p:nvPicPr>
          <p:cNvPr id="20" name="Рисунок 19" descr="Изображение выглядит как Зуб, человек, губа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E943990E-7F9A-E3DE-5770-EC6D9FE3C8F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1" t="2642" r="7744" b="3424"/>
          <a:stretch/>
        </p:blipFill>
        <p:spPr>
          <a:xfrm>
            <a:off x="791696" y="817176"/>
            <a:ext cx="4597416" cy="4387805"/>
          </a:xfrm>
          <a:prstGeom prst="ellipse">
            <a:avLst/>
          </a:prstGeom>
          <a:effectLst>
            <a:softEdge rad="63500"/>
          </a:effec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41FE6D6E-15B9-BCD7-75CB-D638B153DF52}"/>
              </a:ext>
            </a:extLst>
          </p:cNvPr>
          <p:cNvSpPr txBox="1"/>
          <p:nvPr/>
        </p:nvSpPr>
        <p:spPr>
          <a:xfrm>
            <a:off x="6970943" y="674973"/>
            <a:ext cx="4478742" cy="31085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800" b="1" dirty="0">
                <a:latin typeface="Comic Sans MS" panose="030F0702030302020204" pitchFamily="66" charset="0"/>
              </a:rPr>
              <a:t>Чистимо </a:t>
            </a:r>
            <a:r>
              <a:rPr lang="ru-RU" sz="2800" b="1" dirty="0" err="1">
                <a:latin typeface="Comic Sans MS" panose="030F0702030302020204" pitchFamily="66" charset="0"/>
              </a:rPr>
              <a:t>верхні</a:t>
            </a:r>
            <a:r>
              <a:rPr lang="ru-RU" sz="2800" b="1" dirty="0">
                <a:latin typeface="Comic Sans MS" panose="030F0702030302020204" pitchFamily="66" charset="0"/>
              </a:rPr>
              <a:t> зубки</a:t>
            </a:r>
          </a:p>
          <a:p>
            <a:pPr algn="ctr"/>
            <a:endParaRPr lang="ru-RU" sz="2800" dirty="0">
              <a:latin typeface="Comic Sans MS" panose="030F0702030302020204" pitchFamily="66" charset="0"/>
            </a:endParaRPr>
          </a:p>
          <a:p>
            <a:pPr algn="ctr"/>
            <a:r>
              <a:rPr lang="ru-RU" sz="2800" dirty="0" err="1">
                <a:latin typeface="Comic Sans MS" panose="030F0702030302020204" pitchFamily="66" charset="0"/>
              </a:rPr>
              <a:t>Почистити</a:t>
            </a:r>
            <a:r>
              <a:rPr lang="ru-RU" sz="2800" dirty="0">
                <a:latin typeface="Comic Sans MS" panose="030F0702030302020204" pitchFamily="66" charset="0"/>
              </a:rPr>
              <a:t> </a:t>
            </a:r>
            <a:r>
              <a:rPr lang="ru-RU" sz="2800" dirty="0" err="1">
                <a:latin typeface="Comic Sans MS" panose="030F0702030302020204" pitchFamily="66" charset="0"/>
              </a:rPr>
              <a:t>кінчиком</a:t>
            </a:r>
            <a:r>
              <a:rPr lang="ru-RU" sz="2800" dirty="0">
                <a:latin typeface="Comic Sans MS" panose="030F0702030302020204" pitchFamily="66" charset="0"/>
              </a:rPr>
              <a:t> </a:t>
            </a:r>
            <a:r>
              <a:rPr lang="ru-RU" sz="2800" dirty="0" err="1">
                <a:latin typeface="Comic Sans MS" panose="030F0702030302020204" pitchFamily="66" charset="0"/>
              </a:rPr>
              <a:t>язика</a:t>
            </a:r>
            <a:r>
              <a:rPr lang="ru-RU" sz="2800" dirty="0">
                <a:latin typeface="Comic Sans MS" panose="030F0702030302020204" pitchFamily="66" charset="0"/>
              </a:rPr>
              <a:t> </a:t>
            </a:r>
            <a:r>
              <a:rPr lang="ru-RU" sz="2800" dirty="0" err="1">
                <a:latin typeface="Comic Sans MS" panose="030F0702030302020204" pitchFamily="66" charset="0"/>
              </a:rPr>
              <a:t>верхні</a:t>
            </a:r>
            <a:r>
              <a:rPr lang="ru-RU" sz="2800" dirty="0">
                <a:latin typeface="Comic Sans MS" panose="030F0702030302020204" pitchFamily="66" charset="0"/>
              </a:rPr>
              <a:t> </a:t>
            </a:r>
            <a:r>
              <a:rPr lang="ru-RU" sz="2800" dirty="0" err="1">
                <a:latin typeface="Comic Sans MS" panose="030F0702030302020204" pitchFamily="66" charset="0"/>
              </a:rPr>
              <a:t>зуби</a:t>
            </a:r>
            <a:r>
              <a:rPr lang="ru-RU" sz="2800" dirty="0">
                <a:latin typeface="Comic Sans MS" panose="030F0702030302020204" pitchFamily="66" charset="0"/>
              </a:rPr>
              <a:t> з </a:t>
            </a:r>
            <a:r>
              <a:rPr lang="ru-RU" sz="2800" dirty="0" err="1">
                <a:latin typeface="Comic Sans MS" panose="030F0702030302020204" pitchFamily="66" charset="0"/>
              </a:rPr>
              <a:t>внутрішньої</a:t>
            </a:r>
            <a:r>
              <a:rPr lang="ru-RU" sz="2800" dirty="0">
                <a:latin typeface="Comic Sans MS" panose="030F0702030302020204" pitchFamily="66" charset="0"/>
              </a:rPr>
              <a:t> </a:t>
            </a:r>
            <a:r>
              <a:rPr lang="ru-RU" sz="2800" dirty="0" err="1">
                <a:latin typeface="Comic Sans MS" panose="030F0702030302020204" pitchFamily="66" charset="0"/>
              </a:rPr>
              <a:t>сторони</a:t>
            </a:r>
            <a:r>
              <a:rPr lang="ru-RU" sz="2800" dirty="0">
                <a:latin typeface="Comic Sans MS" panose="030F0702030302020204" pitchFamily="66" charset="0"/>
              </a:rPr>
              <a:t>. </a:t>
            </a:r>
            <a:r>
              <a:rPr lang="ru-RU" sz="2800" dirty="0" err="1">
                <a:latin typeface="Comic Sans MS" panose="030F0702030302020204" pitchFamily="66" charset="0"/>
              </a:rPr>
              <a:t>Нижня</a:t>
            </a:r>
            <a:r>
              <a:rPr lang="ru-RU" sz="2800" dirty="0">
                <a:latin typeface="Comic Sans MS" panose="030F0702030302020204" pitchFamily="66" charset="0"/>
              </a:rPr>
              <a:t> </a:t>
            </a:r>
            <a:r>
              <a:rPr lang="ru-RU" sz="2800" dirty="0" err="1">
                <a:latin typeface="Comic Sans MS" panose="030F0702030302020204" pitchFamily="66" charset="0"/>
              </a:rPr>
              <a:t>щелепа</a:t>
            </a:r>
            <a:r>
              <a:rPr lang="ru-RU" sz="2800" dirty="0">
                <a:latin typeface="Comic Sans MS" panose="030F0702030302020204" pitchFamily="66" charset="0"/>
              </a:rPr>
              <a:t> </a:t>
            </a:r>
            <a:r>
              <a:rPr lang="ru-RU" sz="2800" dirty="0" err="1">
                <a:latin typeface="Comic Sans MS" panose="030F0702030302020204" pitchFamily="66" charset="0"/>
              </a:rPr>
              <a:t>нерухома</a:t>
            </a:r>
            <a:r>
              <a:rPr lang="ru-RU" sz="2800" dirty="0">
                <a:latin typeface="Comic Sans MS" panose="030F0702030302020204" pitchFamily="66" charset="0"/>
              </a:rPr>
              <a:t>.</a:t>
            </a:r>
            <a:endParaRPr lang="ru-UA" sz="2800" dirty="0">
              <a:latin typeface="Comic Sans MS" panose="030F0702030302020204" pitchFamily="66" charset="0"/>
            </a:endParaRPr>
          </a:p>
        </p:txBody>
      </p:sp>
      <p:pic>
        <p:nvPicPr>
          <p:cNvPr id="25" name="Рисунок 24" descr="Изображение выглядит как Зуб, человек, губа, кожа&#10;&#10;Автоматически созданное описание">
            <a:extLst>
              <a:ext uri="{FF2B5EF4-FFF2-40B4-BE49-F238E27FC236}">
                <a16:creationId xmlns:a16="http://schemas.microsoft.com/office/drawing/2014/main" id="{788D1BA4-3744-DA33-AAF3-EF32385AE34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0" r="6241" b="3024"/>
          <a:stretch/>
        </p:blipFill>
        <p:spPr>
          <a:xfrm>
            <a:off x="791695" y="816911"/>
            <a:ext cx="4597418" cy="4389738"/>
          </a:xfrm>
          <a:prstGeom prst="ellipse">
            <a:avLst/>
          </a:prstGeom>
          <a:effectLst>
            <a:softEdge rad="63500"/>
          </a:effec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5EF7FF72-7D6C-ED1E-8032-3AF0EBED8E5D}"/>
              </a:ext>
            </a:extLst>
          </p:cNvPr>
          <p:cNvSpPr txBox="1"/>
          <p:nvPr/>
        </p:nvSpPr>
        <p:spPr>
          <a:xfrm>
            <a:off x="6962523" y="662619"/>
            <a:ext cx="4478742" cy="224676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800" b="1" dirty="0">
                <a:latin typeface="Comic Sans MS" panose="030F0702030302020204" pitchFamily="66" charset="0"/>
              </a:rPr>
              <a:t>Чашечка</a:t>
            </a:r>
          </a:p>
          <a:p>
            <a:pPr algn="ctr"/>
            <a:endParaRPr lang="ru-RU" sz="2800" dirty="0">
              <a:latin typeface="Comic Sans MS" panose="030F0702030302020204" pitchFamily="66" charset="0"/>
            </a:endParaRPr>
          </a:p>
          <a:p>
            <a:pPr algn="ctr"/>
            <a:r>
              <a:rPr lang="ru-RU" sz="2800" dirty="0" err="1">
                <a:latin typeface="Comic Sans MS" panose="030F0702030302020204" pitchFamily="66" charset="0"/>
              </a:rPr>
              <a:t>Відкрити</a:t>
            </a:r>
            <a:r>
              <a:rPr lang="ru-RU" sz="2800" dirty="0">
                <a:latin typeface="Comic Sans MS" panose="030F0702030302020204" pitchFamily="66" charset="0"/>
              </a:rPr>
              <a:t> рот, широкий </a:t>
            </a:r>
            <a:r>
              <a:rPr lang="ru-RU" sz="2800" dirty="0" err="1">
                <a:latin typeface="Comic Sans MS" panose="030F0702030302020204" pitchFamily="66" charset="0"/>
              </a:rPr>
              <a:t>розслаблений</a:t>
            </a:r>
            <a:r>
              <a:rPr lang="ru-RU" sz="2800" dirty="0">
                <a:latin typeface="Comic Sans MS" panose="030F0702030302020204" pitchFamily="66" charset="0"/>
              </a:rPr>
              <a:t> </a:t>
            </a:r>
            <a:r>
              <a:rPr lang="ru-RU" sz="2800" dirty="0" err="1">
                <a:latin typeface="Comic Sans MS" panose="030F0702030302020204" pitchFamily="66" charset="0"/>
              </a:rPr>
              <a:t>язик</a:t>
            </a:r>
            <a:r>
              <a:rPr lang="ru-RU" sz="2800" dirty="0">
                <a:latin typeface="Comic Sans MS" panose="030F0702030302020204" pitchFamily="66" charset="0"/>
              </a:rPr>
              <a:t> </a:t>
            </a:r>
            <a:r>
              <a:rPr lang="ru-RU" sz="2800" dirty="0" err="1">
                <a:latin typeface="Comic Sans MS" panose="030F0702030302020204" pitchFamily="66" charset="0"/>
              </a:rPr>
              <a:t>вигнути</a:t>
            </a:r>
            <a:r>
              <a:rPr lang="ru-RU" sz="2800" dirty="0">
                <a:latin typeface="Comic Sans MS" panose="030F0702030302020204" pitchFamily="66" charset="0"/>
              </a:rPr>
              <a:t> у </a:t>
            </a:r>
            <a:r>
              <a:rPr lang="ru-RU" sz="2800" dirty="0" err="1">
                <a:latin typeface="Comic Sans MS" panose="030F0702030302020204" pitchFamily="66" charset="0"/>
              </a:rPr>
              <a:t>формі</a:t>
            </a:r>
            <a:r>
              <a:rPr lang="ru-RU" sz="2800" dirty="0">
                <a:latin typeface="Comic Sans MS" panose="030F0702030302020204" pitchFamily="66" charset="0"/>
              </a:rPr>
              <a:t> чашки.</a:t>
            </a:r>
            <a:endParaRPr lang="ru-UA" sz="2800" dirty="0">
              <a:latin typeface="Comic Sans MS" panose="030F0702030302020204" pitchFamily="66" charset="0"/>
            </a:endParaRPr>
          </a:p>
        </p:txBody>
      </p:sp>
      <p:pic>
        <p:nvPicPr>
          <p:cNvPr id="28" name="Рисунок 27" descr="Изображение выглядит как кожа, человек, Зуб, губа&#10;&#10;Автоматически созданное описание">
            <a:extLst>
              <a:ext uri="{FF2B5EF4-FFF2-40B4-BE49-F238E27FC236}">
                <a16:creationId xmlns:a16="http://schemas.microsoft.com/office/drawing/2014/main" id="{A329BDFF-A3B3-CB81-93D1-9C2BA15FBDE5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1" t="1493" r="7551" b="3661"/>
          <a:stretch/>
        </p:blipFill>
        <p:spPr>
          <a:xfrm>
            <a:off x="791694" y="796139"/>
            <a:ext cx="4597418" cy="4424809"/>
          </a:xfrm>
          <a:prstGeom prst="ellipse">
            <a:avLst/>
          </a:prstGeom>
          <a:effectLst>
            <a:softEdge rad="63500"/>
          </a:effec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8B0CD09D-32B0-2B47-5156-A0CF0ABBB60F}"/>
              </a:ext>
            </a:extLst>
          </p:cNvPr>
          <p:cNvSpPr txBox="1"/>
          <p:nvPr/>
        </p:nvSpPr>
        <p:spPr>
          <a:xfrm>
            <a:off x="6994637" y="745053"/>
            <a:ext cx="4478742" cy="230832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400" b="1" dirty="0" err="1">
                <a:latin typeface="Comic Sans MS" panose="030F0702030302020204" pitchFamily="66" charset="0"/>
              </a:rPr>
              <a:t>Смачне</a:t>
            </a:r>
            <a:r>
              <a:rPr lang="ru-RU" sz="2400" b="1" dirty="0">
                <a:latin typeface="Comic Sans MS" panose="030F0702030302020204" pitchFamily="66" charset="0"/>
              </a:rPr>
              <a:t> </a:t>
            </a:r>
            <a:r>
              <a:rPr lang="ru-RU" sz="2400" b="1" dirty="0" err="1">
                <a:latin typeface="Comic Sans MS" panose="030F0702030302020204" pitchFamily="66" charset="0"/>
              </a:rPr>
              <a:t>варення</a:t>
            </a:r>
            <a:endParaRPr lang="ru-RU" sz="2400" b="1" dirty="0">
              <a:latin typeface="Comic Sans MS" panose="030F0702030302020204" pitchFamily="66" charset="0"/>
            </a:endParaRPr>
          </a:p>
          <a:p>
            <a:pPr algn="ctr"/>
            <a:endParaRPr lang="ru-RU" sz="2400" dirty="0">
              <a:latin typeface="Comic Sans MS" panose="030F0702030302020204" pitchFamily="66" charset="0"/>
            </a:endParaRPr>
          </a:p>
          <a:p>
            <a:pPr algn="ctr"/>
            <a:r>
              <a:rPr lang="ru-RU" sz="2400" dirty="0" err="1">
                <a:latin typeface="Comic Sans MS" panose="030F0702030302020204" pitchFamily="66" charset="0"/>
              </a:rPr>
              <a:t>Усміхнися</a:t>
            </a:r>
            <a:r>
              <a:rPr lang="ru-RU" sz="2400" dirty="0">
                <a:latin typeface="Comic Sans MS" panose="030F0702030302020204" pitchFamily="66" charset="0"/>
              </a:rPr>
              <a:t>, </a:t>
            </a:r>
            <a:r>
              <a:rPr lang="ru-RU" sz="2400" dirty="0" err="1">
                <a:latin typeface="Comic Sans MS" panose="030F0702030302020204" pitchFamily="66" charset="0"/>
              </a:rPr>
              <a:t>відкрий</a:t>
            </a:r>
            <a:r>
              <a:rPr lang="ru-RU" sz="2400" dirty="0">
                <a:latin typeface="Comic Sans MS" panose="030F0702030302020204" pitchFamily="66" charset="0"/>
              </a:rPr>
              <a:t> рот і широким </a:t>
            </a:r>
            <a:r>
              <a:rPr lang="ru-RU" sz="2400" dirty="0" err="1">
                <a:latin typeface="Comic Sans MS" panose="030F0702030302020204" pitchFamily="66" charset="0"/>
              </a:rPr>
              <a:t>язиком</a:t>
            </a:r>
            <a:r>
              <a:rPr lang="ru-RU" sz="2400" dirty="0">
                <a:latin typeface="Comic Sans MS" panose="030F0702030302020204" pitchFamily="66" charset="0"/>
              </a:rPr>
              <a:t> оближи </a:t>
            </a:r>
            <a:r>
              <a:rPr lang="ru-RU" sz="2400" dirty="0" err="1">
                <a:latin typeface="Comic Sans MS" panose="030F0702030302020204" pitchFamily="66" charset="0"/>
              </a:rPr>
              <a:t>верхню</a:t>
            </a:r>
            <a:r>
              <a:rPr lang="ru-RU" sz="2400" dirty="0">
                <a:latin typeface="Comic Sans MS" panose="030F0702030302020204" pitchFamily="66" charset="0"/>
              </a:rPr>
              <a:t> губу. </a:t>
            </a:r>
            <a:r>
              <a:rPr lang="ru-RU" sz="2400" dirty="0" err="1">
                <a:latin typeface="Comic Sans MS" panose="030F0702030302020204" pitchFamily="66" charset="0"/>
              </a:rPr>
              <a:t>Нижня</a:t>
            </a:r>
            <a:r>
              <a:rPr lang="ru-RU" sz="2400" dirty="0">
                <a:latin typeface="Comic Sans MS" panose="030F0702030302020204" pitchFamily="66" charset="0"/>
              </a:rPr>
              <a:t> губа не повинна </a:t>
            </a:r>
            <a:r>
              <a:rPr lang="ru-RU" sz="2400" dirty="0" err="1">
                <a:latin typeface="Comic Sans MS" panose="030F0702030302020204" pitchFamily="66" charset="0"/>
              </a:rPr>
              <a:t>обтягувати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зуби</a:t>
            </a:r>
            <a:r>
              <a:rPr lang="ru-RU" sz="2400" dirty="0">
                <a:latin typeface="Comic Sans MS" panose="030F0702030302020204" pitchFamily="66" charset="0"/>
              </a:rPr>
              <a:t>.</a:t>
            </a:r>
            <a:endParaRPr lang="ru-UA" sz="2400" dirty="0">
              <a:latin typeface="Comic Sans MS" panose="030F0702030302020204" pitchFamily="66" charset="0"/>
            </a:endParaRPr>
          </a:p>
        </p:txBody>
      </p:sp>
      <p:pic>
        <p:nvPicPr>
          <p:cNvPr id="31" name="Рисунок 30" descr="Изображение выглядит как Зуб, человек, губа, кожа&#10;&#10;Автоматически созданное описание">
            <a:extLst>
              <a:ext uri="{FF2B5EF4-FFF2-40B4-BE49-F238E27FC236}">
                <a16:creationId xmlns:a16="http://schemas.microsoft.com/office/drawing/2014/main" id="{A3FDF04A-D94F-D8F9-1572-6E3C8D1202D2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8" t="2809" r="9346" b="3950"/>
          <a:stretch/>
        </p:blipFill>
        <p:spPr>
          <a:xfrm>
            <a:off x="791693" y="792098"/>
            <a:ext cx="4597415" cy="4421353"/>
          </a:xfrm>
          <a:prstGeom prst="ellipse">
            <a:avLst/>
          </a:prstGeom>
          <a:effectLst>
            <a:softEdge rad="63500"/>
          </a:effec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45CC8D38-3FAC-4F13-CC37-A0B2EC03E793}"/>
              </a:ext>
            </a:extLst>
          </p:cNvPr>
          <p:cNvSpPr txBox="1"/>
          <p:nvPr/>
        </p:nvSpPr>
        <p:spPr>
          <a:xfrm>
            <a:off x="6891130" y="678666"/>
            <a:ext cx="4478742" cy="30469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400" b="1" dirty="0" err="1">
                <a:latin typeface="Comic Sans MS" panose="030F0702030302020204" pitchFamily="66" charset="0"/>
              </a:rPr>
              <a:t>Конячка</a:t>
            </a:r>
            <a:endParaRPr lang="ru-RU" sz="2400" b="1" dirty="0">
              <a:latin typeface="Comic Sans MS" panose="030F0702030302020204" pitchFamily="66" charset="0"/>
            </a:endParaRPr>
          </a:p>
          <a:p>
            <a:pPr algn="ctr"/>
            <a:endParaRPr lang="ru-RU" sz="2400" dirty="0">
              <a:latin typeface="Comic Sans MS" panose="030F0702030302020204" pitchFamily="66" charset="0"/>
            </a:endParaRPr>
          </a:p>
          <a:p>
            <a:pPr algn="ctr"/>
            <a:r>
              <a:rPr lang="ru-RU" sz="2400" dirty="0" err="1">
                <a:latin typeface="Comic Sans MS" panose="030F0702030302020204" pitchFamily="66" charset="0"/>
              </a:rPr>
              <a:t>Присмоктувати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язик</a:t>
            </a:r>
            <a:r>
              <a:rPr lang="ru-RU" sz="2400" dirty="0">
                <a:latin typeface="Comic Sans MS" panose="030F0702030302020204" pitchFamily="66" charset="0"/>
              </a:rPr>
              <a:t> до </a:t>
            </a:r>
            <a:r>
              <a:rPr lang="ru-RU" sz="2400" dirty="0" err="1">
                <a:latin typeface="Comic Sans MS" panose="030F0702030302020204" pitchFamily="66" charset="0"/>
              </a:rPr>
              <a:t>піднебіння</a:t>
            </a:r>
            <a:r>
              <a:rPr lang="ru-RU" sz="2400" dirty="0">
                <a:latin typeface="Comic Sans MS" panose="030F0702030302020204" pitchFamily="66" charset="0"/>
              </a:rPr>
              <a:t>, </a:t>
            </a:r>
            <a:r>
              <a:rPr lang="ru-RU" sz="2400" dirty="0" err="1">
                <a:latin typeface="Comic Sans MS" panose="030F0702030302020204" pitchFamily="66" charset="0"/>
              </a:rPr>
              <a:t>розтягуючи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під'язичну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зв'язку</a:t>
            </a:r>
            <a:r>
              <a:rPr lang="ru-RU" sz="2400" dirty="0">
                <a:latin typeface="Comic Sans MS" panose="030F0702030302020204" pitchFamily="66" charset="0"/>
              </a:rPr>
              <a:t>. </a:t>
            </a:r>
            <a:r>
              <a:rPr lang="ru-RU" sz="2400" dirty="0" err="1">
                <a:latin typeface="Comic Sans MS" panose="030F0702030302020204" pitchFamily="66" charset="0"/>
              </a:rPr>
              <a:t>Клацати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язиком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повільно</a:t>
            </a:r>
            <a:r>
              <a:rPr lang="ru-RU" sz="2400" dirty="0">
                <a:latin typeface="Comic Sans MS" panose="030F0702030302020204" pitchFamily="66" charset="0"/>
              </a:rPr>
              <a:t> і сильно. </a:t>
            </a:r>
            <a:r>
              <a:rPr lang="ru-RU" sz="2400" dirty="0" err="1">
                <a:latin typeface="Comic Sans MS" panose="030F0702030302020204" pitchFamily="66" charset="0"/>
              </a:rPr>
              <a:t>Нижня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щелепа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має</a:t>
            </a:r>
            <a:r>
              <a:rPr lang="ru-RU" sz="2400" dirty="0">
                <a:latin typeface="Comic Sans MS" panose="030F0702030302020204" pitchFamily="66" charset="0"/>
              </a:rPr>
              <a:t> бути </a:t>
            </a:r>
            <a:r>
              <a:rPr lang="ru-RU" sz="2400" dirty="0" err="1">
                <a:latin typeface="Comic Sans MS" panose="030F0702030302020204" pitchFamily="66" charset="0"/>
              </a:rPr>
              <a:t>нерухома</a:t>
            </a:r>
            <a:r>
              <a:rPr lang="ru-RU" sz="2400" dirty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FC1DC36-46F8-F46D-8A07-C2E180893DAC}"/>
              </a:ext>
            </a:extLst>
          </p:cNvPr>
          <p:cNvSpPr txBox="1"/>
          <p:nvPr/>
        </p:nvSpPr>
        <p:spPr>
          <a:xfrm>
            <a:off x="6975271" y="759098"/>
            <a:ext cx="4478742" cy="230832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400" b="1" dirty="0">
                <a:latin typeface="Comic Sans MS" panose="030F0702030302020204" pitchFamily="66" charset="0"/>
              </a:rPr>
              <a:t>Грибок</a:t>
            </a:r>
          </a:p>
          <a:p>
            <a:pPr algn="ctr"/>
            <a:endParaRPr lang="ru-RU" sz="2400" dirty="0">
              <a:latin typeface="Comic Sans MS" panose="030F0702030302020204" pitchFamily="66" charset="0"/>
            </a:endParaRPr>
          </a:p>
          <a:p>
            <a:pPr algn="ctr"/>
            <a:r>
              <a:rPr lang="ru-RU" sz="2400" dirty="0" err="1">
                <a:latin typeface="Comic Sans MS" panose="030F0702030302020204" pitchFamily="66" charset="0"/>
              </a:rPr>
              <a:t>Усміхнутися</a:t>
            </a:r>
            <a:r>
              <a:rPr lang="ru-RU" sz="2400" dirty="0">
                <a:latin typeface="Comic Sans MS" panose="030F0702030302020204" pitchFamily="66" charset="0"/>
              </a:rPr>
              <a:t>, </a:t>
            </a:r>
            <a:r>
              <a:rPr lang="ru-RU" sz="2400" dirty="0" err="1">
                <a:latin typeface="Comic Sans MS" panose="030F0702030302020204" pitchFamily="66" charset="0"/>
              </a:rPr>
              <a:t>присмоктати</a:t>
            </a:r>
            <a:r>
              <a:rPr lang="ru-RU" sz="2400" dirty="0">
                <a:latin typeface="Comic Sans MS" panose="030F0702030302020204" pitchFamily="66" charset="0"/>
              </a:rPr>
              <a:t> широкий </a:t>
            </a:r>
            <a:r>
              <a:rPr lang="ru-RU" sz="2400" dirty="0" err="1">
                <a:latin typeface="Comic Sans MS" panose="030F0702030302020204" pitchFamily="66" charset="0"/>
              </a:rPr>
              <a:t>язик</a:t>
            </a:r>
            <a:r>
              <a:rPr lang="ru-RU" sz="2400" dirty="0">
                <a:latin typeface="Comic Sans MS" panose="030F0702030302020204" pitchFamily="66" charset="0"/>
              </a:rPr>
              <a:t> до </a:t>
            </a:r>
            <a:r>
              <a:rPr lang="ru-RU" sz="2400" dirty="0" err="1">
                <a:latin typeface="Comic Sans MS" panose="030F0702030302020204" pitchFamily="66" charset="0"/>
              </a:rPr>
              <a:t>піднебіння</a:t>
            </a:r>
            <a:r>
              <a:rPr lang="ru-RU" sz="2400" dirty="0">
                <a:latin typeface="Comic Sans MS" panose="030F0702030302020204" pitchFamily="66" charset="0"/>
              </a:rPr>
              <a:t>. </a:t>
            </a:r>
            <a:r>
              <a:rPr lang="ru-RU" sz="2400" dirty="0" err="1">
                <a:latin typeface="Comic Sans MS" panose="030F0702030302020204" pitchFamily="66" charset="0"/>
              </a:rPr>
              <a:t>Розтягувати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під'язичну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зв'язку</a:t>
            </a:r>
            <a:r>
              <a:rPr lang="ru-RU" sz="2400" dirty="0"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35" name="Рисунок 34" descr="Изображение выглядит как Зуб, человек, губа, челюсть&#10;&#10;Автоматически созданное описание">
            <a:extLst>
              <a:ext uri="{FF2B5EF4-FFF2-40B4-BE49-F238E27FC236}">
                <a16:creationId xmlns:a16="http://schemas.microsoft.com/office/drawing/2014/main" id="{B25426A2-DE48-A2FC-88BF-6840AF0E8734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0" t="2141" r="6445" b="3184"/>
          <a:stretch/>
        </p:blipFill>
        <p:spPr>
          <a:xfrm>
            <a:off x="791693" y="814255"/>
            <a:ext cx="4597414" cy="4404784"/>
          </a:xfrm>
          <a:prstGeom prst="ellipse">
            <a:avLst/>
          </a:prstGeom>
          <a:effectLst>
            <a:softEdge rad="63500"/>
          </a:effectLst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DE41FCD6-58FC-73DC-7CA8-07C5D3FEA88A}"/>
              </a:ext>
            </a:extLst>
          </p:cNvPr>
          <p:cNvSpPr/>
          <p:nvPr/>
        </p:nvSpPr>
        <p:spPr>
          <a:xfrm>
            <a:off x="8165510" y="5003129"/>
            <a:ext cx="2108200" cy="1338169"/>
          </a:xfrm>
          <a:prstGeom prst="roundRect">
            <a:avLst/>
          </a:prstGeom>
          <a:solidFill>
            <a:schemeClr val="lt1">
              <a:alpha val="91000"/>
            </a:schemeClr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27932BBE-7887-C79C-7589-BA02ED311D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7171" y="5091261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6" descr="C:\Users\larin\Desktop\7wrrc0uccfkswkgsggc4ccc4w — копия.png">
            <a:extLst>
              <a:ext uri="{FF2B5EF4-FFF2-40B4-BE49-F238E27FC236}">
                <a16:creationId xmlns:a16="http://schemas.microsoft.com/office/drawing/2014/main" id="{7C890556-FF0F-6D93-D48C-B49FAF8C63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4949" y="5167131"/>
            <a:ext cx="465873" cy="1126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7" descr="C:\Users\larin\Desktop\7wrrc0uccfkswkgsggc4ccc4w — копия (2).png">
            <a:extLst>
              <a:ext uri="{FF2B5EF4-FFF2-40B4-BE49-F238E27FC236}">
                <a16:creationId xmlns:a16="http://schemas.microsoft.com/office/drawing/2014/main" id="{91AFB68E-1225-52BF-8E46-66115A1240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527971" y="5130006"/>
            <a:ext cx="507302" cy="1147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8" descr="C:\Users\larin\Desktop\7wrrc0uccfkswkgsggc4ccc4w — копия (3).png">
            <a:extLst>
              <a:ext uri="{FF2B5EF4-FFF2-40B4-BE49-F238E27FC236}">
                <a16:creationId xmlns:a16="http://schemas.microsoft.com/office/drawing/2014/main" id="{E6A8E706-9229-B006-43F5-83062B0E86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89617" y="5126034"/>
            <a:ext cx="552343" cy="1170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9" descr="C:\Users\larin\Desktop\7wrrc0uccfkswkgsggc4ccc4w — копия (4).png">
            <a:extLst>
              <a:ext uri="{FF2B5EF4-FFF2-40B4-BE49-F238E27FC236}">
                <a16:creationId xmlns:a16="http://schemas.microsoft.com/office/drawing/2014/main" id="{57BB317C-F52B-966E-583E-C400692A1D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64052" y="5118531"/>
            <a:ext cx="580669" cy="1175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7" descr="C:\Users\larin\Desktop\7wrrc0uccfkswkgsggc4ccc4w — копия (2).png">
            <a:extLst>
              <a:ext uri="{FF2B5EF4-FFF2-40B4-BE49-F238E27FC236}">
                <a16:creationId xmlns:a16="http://schemas.microsoft.com/office/drawing/2014/main" id="{07F98598-95A9-3D9B-CED8-FBF10862BF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4950" y="5145474"/>
            <a:ext cx="465872" cy="1147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C:\Users\larin\Desktop\7wrrc0uccfkswkgsggc4ccc4w — копия (3).png">
            <a:extLst>
              <a:ext uri="{FF2B5EF4-FFF2-40B4-BE49-F238E27FC236}">
                <a16:creationId xmlns:a16="http://schemas.microsoft.com/office/drawing/2014/main" id="{9552BA94-3F5C-87F2-2148-2E7F0E74A1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1180" y="5118531"/>
            <a:ext cx="479642" cy="1170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9" descr="C:\Users\larin\Desktop\7wrrc0uccfkswkgsggc4ccc4w — копия (4).png">
            <a:extLst>
              <a:ext uri="{FF2B5EF4-FFF2-40B4-BE49-F238E27FC236}">
                <a16:creationId xmlns:a16="http://schemas.microsoft.com/office/drawing/2014/main" id="{BBEB15A2-F6D0-19C4-0287-9B9A416E4F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0273" y="5118936"/>
            <a:ext cx="532426" cy="1175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BAF7E0CB-5DCE-0F13-31ED-D3AFA16511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4278" y="5106561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6" descr="C:\Users\larin\Desktop\7wrrc0uccfkswkgsggc4ccc4w — копия.png">
            <a:extLst>
              <a:ext uri="{FF2B5EF4-FFF2-40B4-BE49-F238E27FC236}">
                <a16:creationId xmlns:a16="http://schemas.microsoft.com/office/drawing/2014/main" id="{9B7D6214-6491-BEA8-D245-C84C4DF2D9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89339" y="5127192"/>
            <a:ext cx="535404" cy="1126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7B6B9E36-1D2A-4FDA-F87A-13F3833FFE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1320" y="5096209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275C3541-578A-9E81-2F48-07EC6C810B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4556" y="5111381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0E74AE2E-7D77-1B54-066C-6C745C050B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0078" y="5091261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55A0C722-303D-E754-E13C-A1F428E249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7172" y="5093373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E9825E7C-7EA0-0C26-B45C-4075C7FBD6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43229" y="5091261"/>
            <a:ext cx="728906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7152B6A7-4CC3-8B35-3C70-0CAE0543ED20}"/>
              </a:ext>
            </a:extLst>
          </p:cNvPr>
          <p:cNvGrpSpPr/>
          <p:nvPr/>
        </p:nvGrpSpPr>
        <p:grpSpPr>
          <a:xfrm>
            <a:off x="6142100" y="5879491"/>
            <a:ext cx="749030" cy="749030"/>
            <a:chOff x="5070057" y="5323838"/>
            <a:chExt cx="749030" cy="749030"/>
          </a:xfrm>
        </p:grpSpPr>
        <p:sp>
          <p:nvSpPr>
            <p:cNvPr id="41" name="Овал 40">
              <a:extLst>
                <a:ext uri="{FF2B5EF4-FFF2-40B4-BE49-F238E27FC236}">
                  <a16:creationId xmlns:a16="http://schemas.microsoft.com/office/drawing/2014/main" id="{BFCDF86F-4C08-B0F0-86DF-ECE6D92430F6}"/>
                </a:ext>
              </a:extLst>
            </p:cNvPr>
            <p:cNvSpPr/>
            <p:nvPr/>
          </p:nvSpPr>
          <p:spPr>
            <a:xfrm>
              <a:off x="5070057" y="5323838"/>
              <a:ext cx="749030" cy="74903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42" name="Рисунок 41" descr="Секундомер 75% со сплошной заливкой">
              <a:extLst>
                <a:ext uri="{FF2B5EF4-FFF2-40B4-BE49-F238E27FC236}">
                  <a16:creationId xmlns:a16="http://schemas.microsoft.com/office/drawing/2014/main" id="{12289C11-78F3-C312-C03C-0C260F55CB06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p:blipFill>
          <p:spPr>
            <a:xfrm>
              <a:off x="5177886" y="5434077"/>
              <a:ext cx="518064" cy="518064"/>
            </a:xfrm>
            <a:prstGeom prst="rect">
              <a:avLst/>
            </a:prstGeom>
          </p:spPr>
        </p:pic>
      </p:grpSp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D0EF61A-C19F-4561-5C5A-AF21138AF306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55" y="343373"/>
            <a:ext cx="5342785" cy="543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4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000"/>
                            </p:stCondLst>
                            <p:childTnLst>
                              <p:par>
                                <p:cTn id="1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000"/>
                            </p:stCondLst>
                            <p:childTnLst>
                              <p:par>
                                <p:cTn id="1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4000"/>
                            </p:stCondLst>
                            <p:childTnLst>
                              <p:par>
                                <p:cTn id="15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000"/>
                            </p:stCondLst>
                            <p:childTnLst>
                              <p:par>
                                <p:cTn id="1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000"/>
                            </p:stCondLst>
                            <p:childTnLst>
                              <p:par>
                                <p:cTn id="1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6000"/>
                            </p:stCondLst>
                            <p:childTnLst>
                              <p:par>
                                <p:cTn id="17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6000"/>
                            </p:stCondLst>
                            <p:childTnLst>
                              <p:par>
                                <p:cTn id="1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7000"/>
                            </p:stCondLst>
                            <p:childTnLst>
                              <p:par>
                                <p:cTn id="18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7000"/>
                            </p:stCondLst>
                            <p:childTnLst>
                              <p:par>
                                <p:cTn id="19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8000"/>
                            </p:stCondLst>
                            <p:childTnLst>
                              <p:par>
                                <p:cTn id="1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8000"/>
                            </p:stCondLst>
                            <p:childTnLst>
                              <p:par>
                                <p:cTn id="2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9000"/>
                            </p:stCondLst>
                            <p:childTnLst>
                              <p:par>
                                <p:cTn id="2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9000"/>
                            </p:stCondLst>
                            <p:childTnLst>
                              <p:par>
                                <p:cTn id="2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10000"/>
                            </p:stCondLst>
                            <p:childTnLst>
                              <p:par>
                                <p:cTn id="2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24" grpId="0"/>
      <p:bldP spid="24" grpId="1"/>
      <p:bldP spid="15" grpId="0"/>
      <p:bldP spid="15" grpId="1"/>
      <p:bldP spid="18" grpId="0"/>
      <p:bldP spid="18" grpId="1"/>
      <p:bldP spid="22" grpId="0"/>
      <p:bldP spid="22" grpId="1"/>
      <p:bldP spid="26" grpId="0"/>
      <p:bldP spid="26" grpId="1"/>
      <p:bldP spid="29" grpId="0"/>
      <p:bldP spid="29" grpId="1"/>
      <p:bldP spid="32" grpId="0"/>
      <p:bldP spid="32" grpId="1"/>
      <p:bldP spid="33" grpId="0"/>
      <p:bldP spid="33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126</Words>
  <Application>Microsoft Office PowerPoint</Application>
  <PresentationFormat>Широкоэкранный</PresentationFormat>
  <Paragraphs>25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Aptos</vt:lpstr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24</cp:revision>
  <dcterms:created xsi:type="dcterms:W3CDTF">2024-05-03T09:09:01Z</dcterms:created>
  <dcterms:modified xsi:type="dcterms:W3CDTF">2024-10-29T09:45:56Z</dcterms:modified>
</cp:coreProperties>
</file>